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0" r:id="rId3"/>
    <p:sldId id="280" r:id="rId4"/>
    <p:sldId id="276" r:id="rId5"/>
    <p:sldId id="259" r:id="rId6"/>
    <p:sldId id="277" r:id="rId7"/>
    <p:sldId id="278" r:id="rId8"/>
    <p:sldId id="279" r:id="rId9"/>
    <p:sldId id="281" r:id="rId10"/>
    <p:sldId id="266" r:id="rId11"/>
    <p:sldId id="265" r:id="rId12"/>
    <p:sldId id="267" r:id="rId13"/>
  </p:sldIdLst>
  <p:sldSz cx="9144000" cy="5143500" type="screen16x9"/>
  <p:notesSz cx="6858000" cy="9144000"/>
  <p:embeddedFontLst>
    <p:embeddedFont>
      <p:font typeface="Economica" panose="020B0604020202020204" charset="0"/>
      <p:regular r:id="rId15"/>
      <p:bold r:id="rId16"/>
      <p:italic r:id="rId17"/>
      <p:boldItalic r:id="rId18"/>
    </p:embeddedFon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85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5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68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465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87824" y="824874"/>
            <a:ext cx="3568351" cy="1746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uk-UA" sz="1800" u="sng" dirty="0"/>
              <a:t>Дослідження методів просторового сканування навколишнього середовища з використанням Wi-Fi сигналів та алгоритмів машинного навчання</a:t>
            </a:r>
            <a:endParaRPr sz="18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38525" y="3663552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Нос Микита Віталійович </a:t>
            </a:r>
            <a:r>
              <a:rPr lang="uk" dirty="0"/>
              <a:t>, </a:t>
            </a:r>
            <a:r>
              <a:rPr lang="ru-RU" dirty="0"/>
              <a:t>ІПЗм-23-2</a:t>
            </a:r>
            <a:r>
              <a:rPr lang="uk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Науковий керівник: </a:t>
            </a:r>
            <a:r>
              <a:rPr lang="ru-RU" dirty="0"/>
              <a:t>доц.</a:t>
            </a:r>
            <a:r>
              <a:rPr lang="uk" dirty="0"/>
              <a:t> </a:t>
            </a:r>
            <a:r>
              <a:rPr lang="ru-RU" dirty="0" err="1"/>
              <a:t>Голян</a:t>
            </a:r>
            <a:r>
              <a:rPr lang="ru-RU" dirty="0"/>
              <a:t> </a:t>
            </a:r>
            <a:r>
              <a:rPr lang="ru-RU" dirty="0" err="1"/>
              <a:t>Віра</a:t>
            </a:r>
            <a:r>
              <a:rPr lang="ru-RU" dirty="0"/>
              <a:t> </a:t>
            </a:r>
            <a:r>
              <a:rPr lang="ru-RU" dirty="0" err="1"/>
              <a:t>Володимирівна</a:t>
            </a:r>
            <a:r>
              <a:rPr lang="ru-RU" dirty="0"/>
              <a:t> 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1</a:t>
            </a:fld>
            <a:endParaRPr lang="uk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268925" y="714030"/>
            <a:ext cx="2879735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Нос , М., &amp; </a:t>
            </a:r>
            <a:r>
              <a:rPr lang="ru-RU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Голян</a:t>
            </a:r>
            <a:r>
              <a: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, В. (2025). ДОСЛІДЖЕННЯ МЕТОДІВ ПРОСТОРОВОГО СКАНУВАННЯ НАВКОЛИШНЬОГО СЕРЕДОВИЩА З ВИКОРИСТАННЯМ 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 </a:t>
            </a:r>
            <a:r>
              <a: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СИГНАЛІВ ТА АЛГОРИТМІВ МАШИННОГО НАВЧАННЯ. </a:t>
            </a:r>
            <a:r>
              <a:rPr lang="en-US" sz="14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UNIVERSUM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(17), 124–134. </a:t>
            </a:r>
            <a:r>
              <a:rPr lang="ru-RU" sz="14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Вилучено</a:t>
            </a:r>
            <a:r>
              <a:rPr lang="ru-RU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</a:t>
            </a:r>
            <a:r>
              <a:rPr lang="en-US" sz="1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https://archive.liga.science/index.php/universum/article/view/1642</a:t>
            </a:r>
            <a:endParaRPr sz="1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08DC9A-384D-4484-A298-5DB9F9423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491" y="677662"/>
            <a:ext cx="5485775" cy="3896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отриманих результатів 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72316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Модель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упевнено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відтворює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геометрію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кімнати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середні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показники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IoU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0,73 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та 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Dice 0,84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перевищують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цільові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межі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а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розходження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спостерігається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лише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на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периферії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де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рівень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Wi-Fi-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сигналу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слабший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Повний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цикл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формування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D-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карти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34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зрізів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триває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близько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дев’яти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секунд,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затримка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від моменту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прийому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RSSI 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до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трансляції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через 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WebSocket 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перевищує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півсекунди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що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робить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систему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придатною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для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квазіреального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часу.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Отримані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результати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підтверджують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життєздатність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підходу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Wi-Fi-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томографії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й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відкривають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шлях до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подальшого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підвищення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точності через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розширення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датасета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удосконалення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архітектури</a:t>
            </a:r>
            <a:r>
              <a:rPr lang="ru-RU" dirty="0"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декодера.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547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9343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процесі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виконання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курсового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проєкту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було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реалізовано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комплексну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систему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просторового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сканування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на основі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сигналів.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Здійснено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аналіз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сучасних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методів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обробки сигналів (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RSSI, TOF, AoA)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та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виявлено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їх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обмеження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переваги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Розроблено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прототип пристрою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здатний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збирати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дані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із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багатьох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приймачів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і передавати їх для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подальшої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обробки.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Реалізовано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алгоритми машинного навчання для обробки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зібраних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даних.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Застосування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бібліотек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TensorFlow/Keras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дозволило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створити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моделі,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здатні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аналізувати дані.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Виконано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тестування системи на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зібраних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даних із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реальних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умов, що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підтвердило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працездатність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моделі для побудови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тривимірних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воксельних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карт.</a:t>
            </a:r>
            <a:endParaRPr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12</a:t>
            </a:fld>
            <a:endParaRPr lang="u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предметої</a:t>
            </a:r>
            <a:r>
              <a:rPr lang="ru-RU" sz="3200" dirty="0"/>
              <a:t> </a:t>
            </a:r>
            <a:r>
              <a:rPr lang="ru-RU" sz="3200" dirty="0" err="1"/>
              <a:t>галузі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699" y="969220"/>
            <a:ext cx="8520599" cy="3271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dirty="0" err="1"/>
              <a:t>Просторове</a:t>
            </a:r>
            <a:r>
              <a:rPr lang="ru-RU" dirty="0"/>
              <a:t> </a:t>
            </a:r>
            <a:r>
              <a:rPr lang="ru-RU" dirty="0" err="1"/>
              <a:t>сканування</a:t>
            </a:r>
            <a:r>
              <a:rPr lang="ru-RU" dirty="0"/>
              <a:t> </a:t>
            </a:r>
            <a:r>
              <a:rPr lang="ru-RU" dirty="0" err="1"/>
              <a:t>навколишнього</a:t>
            </a:r>
            <a:r>
              <a:rPr lang="ru-RU" dirty="0"/>
              <a:t> середовища є </a:t>
            </a:r>
            <a:r>
              <a:rPr lang="ru-RU" dirty="0" err="1"/>
              <a:t>важливим</a:t>
            </a:r>
            <a:r>
              <a:rPr lang="ru-RU" dirty="0"/>
              <a:t> </a:t>
            </a:r>
            <a:r>
              <a:rPr lang="ru-RU" dirty="0" err="1"/>
              <a:t>напрямком</a:t>
            </a:r>
            <a:r>
              <a:rPr lang="ru-RU" dirty="0"/>
              <a:t> </a:t>
            </a:r>
            <a:r>
              <a:rPr lang="ru-RU" dirty="0" err="1"/>
              <a:t>сучасних</a:t>
            </a:r>
            <a:r>
              <a:rPr lang="ru-RU" dirty="0"/>
              <a:t> </a:t>
            </a:r>
            <a:r>
              <a:rPr lang="ru-RU" dirty="0" err="1"/>
              <a:t>технологій</a:t>
            </a:r>
            <a:r>
              <a:rPr lang="ru-RU" dirty="0"/>
              <a:t>, що активно </a:t>
            </a:r>
            <a:r>
              <a:rPr lang="ru-RU" dirty="0" err="1"/>
              <a:t>розвивається</a:t>
            </a:r>
            <a:r>
              <a:rPr lang="ru-RU" dirty="0"/>
              <a:t> у </a:t>
            </a:r>
            <a:r>
              <a:rPr lang="ru-RU" dirty="0" err="1"/>
              <a:t>відповідь</a:t>
            </a:r>
            <a:r>
              <a:rPr lang="ru-RU" dirty="0"/>
              <a:t> на </a:t>
            </a:r>
            <a:r>
              <a:rPr lang="ru-RU" dirty="0" err="1"/>
              <a:t>зростаючий</a:t>
            </a:r>
            <a:r>
              <a:rPr lang="ru-RU" dirty="0"/>
              <a:t> попит на </a:t>
            </a:r>
            <a:r>
              <a:rPr lang="ru-RU" dirty="0" err="1"/>
              <a:t>високоточні</a:t>
            </a:r>
            <a:r>
              <a:rPr lang="ru-RU" dirty="0"/>
              <a:t>, </a:t>
            </a:r>
            <a:r>
              <a:rPr lang="ru-RU" dirty="0" err="1"/>
              <a:t>доступні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 для різних </a:t>
            </a:r>
            <a:r>
              <a:rPr lang="ru-RU" dirty="0" err="1"/>
              <a:t>галузей</a:t>
            </a:r>
            <a:r>
              <a:rPr lang="ru-RU" dirty="0"/>
              <a:t>. </a:t>
            </a:r>
            <a:r>
              <a:rPr lang="ru-RU" dirty="0" err="1"/>
              <a:t>Серед</a:t>
            </a:r>
            <a:r>
              <a:rPr lang="ru-RU" dirty="0"/>
              <a:t> </a:t>
            </a:r>
            <a:r>
              <a:rPr lang="ru-RU" dirty="0" err="1"/>
              <a:t>ключових</a:t>
            </a:r>
            <a:r>
              <a:rPr lang="ru-RU" dirty="0"/>
              <a:t> </a:t>
            </a:r>
            <a:r>
              <a:rPr lang="ru-RU" dirty="0" err="1"/>
              <a:t>тенденцій</a:t>
            </a:r>
            <a:r>
              <a:rPr lang="ru-RU" dirty="0"/>
              <a:t> </a:t>
            </a:r>
            <a:r>
              <a:rPr lang="ru-RU" dirty="0" err="1"/>
              <a:t>виділяється</a:t>
            </a:r>
            <a:r>
              <a:rPr lang="ru-RU" dirty="0"/>
              <a:t>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en-US" dirty="0"/>
              <a:t>Wi-Fi </a:t>
            </a:r>
            <a:r>
              <a:rPr lang="ru-RU" dirty="0"/>
              <a:t>сигналів </a:t>
            </a:r>
            <a:r>
              <a:rPr lang="ru-RU" dirty="0" err="1"/>
              <a:t>завдяки</a:t>
            </a:r>
            <a:r>
              <a:rPr lang="ru-RU" dirty="0"/>
              <a:t> їх </a:t>
            </a:r>
            <a:r>
              <a:rPr lang="ru-RU" dirty="0" err="1"/>
              <a:t>доступності</a:t>
            </a:r>
            <a:r>
              <a:rPr lang="ru-RU" dirty="0"/>
              <a:t>, </a:t>
            </a:r>
            <a:r>
              <a:rPr lang="ru-RU" dirty="0" err="1"/>
              <a:t>низькій</a:t>
            </a:r>
            <a:r>
              <a:rPr lang="ru-RU" dirty="0"/>
              <a:t> </a:t>
            </a:r>
            <a:r>
              <a:rPr lang="ru-RU" dirty="0" err="1"/>
              <a:t>вартості</a:t>
            </a:r>
            <a:r>
              <a:rPr lang="ru-RU" dirty="0"/>
              <a:t> </a:t>
            </a:r>
            <a:r>
              <a:rPr lang="ru-RU" dirty="0" err="1"/>
              <a:t>інфраструктури</a:t>
            </a:r>
            <a:r>
              <a:rPr lang="ru-RU" dirty="0"/>
              <a:t> та </a:t>
            </a:r>
            <a:r>
              <a:rPr lang="ru-RU" dirty="0" err="1"/>
              <a:t>простоті</a:t>
            </a:r>
            <a:r>
              <a:rPr lang="ru-RU" dirty="0"/>
              <a:t> </a:t>
            </a:r>
            <a:r>
              <a:rPr lang="ru-RU" dirty="0" err="1"/>
              <a:t>інтеграції</a:t>
            </a:r>
            <a:r>
              <a:rPr lang="ru-RU" dirty="0"/>
              <a:t> з </a:t>
            </a:r>
            <a:r>
              <a:rPr lang="ru-RU" dirty="0" err="1"/>
              <a:t>існуючими</a:t>
            </a:r>
            <a:r>
              <a:rPr lang="ru-RU" dirty="0"/>
              <a:t> мережами.</a:t>
            </a:r>
            <a:endParaRPr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2</a:t>
            </a:fld>
            <a:endParaRPr lang="u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предметої</a:t>
            </a:r>
            <a:r>
              <a:rPr lang="ru-RU" sz="3200" dirty="0"/>
              <a:t> </a:t>
            </a:r>
            <a:r>
              <a:rPr lang="ru-RU" sz="3200" dirty="0" err="1"/>
              <a:t>галузі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3</a:t>
            </a:fld>
            <a:endParaRPr lang="uk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01B325-9354-4A4C-BB00-282F0F69BFB4}"/>
              </a:ext>
            </a:extLst>
          </p:cNvPr>
          <p:cNvSpPr/>
          <p:nvPr/>
        </p:nvSpPr>
        <p:spPr>
          <a:xfrm>
            <a:off x="421342" y="1084729"/>
            <a:ext cx="8520600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5000"/>
              </a:lnSpc>
              <a:spcBef>
                <a:spcPts val="1500"/>
              </a:spcBef>
              <a:buClr>
                <a:schemeClr val="dk1"/>
              </a:buClr>
              <a:buSzPts val="1800"/>
            </a:pP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Однією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з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основних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переваг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технології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Wi-Fi-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сканування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є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її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здатність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працювати у складних умовах, де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інші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методи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наприклад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лазерні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або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ультразвукові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є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надто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дорогими або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складними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в реалізації.</a:t>
            </a:r>
          </a:p>
          <a:p>
            <a:pPr eaLnBrk="0" fontAlgn="base" hangingPunct="0">
              <a:lnSpc>
                <a:spcPct val="105000"/>
              </a:lnSpc>
              <a:spcBef>
                <a:spcPts val="1500"/>
              </a:spcBef>
              <a:buClr>
                <a:schemeClr val="dk1"/>
              </a:buClr>
              <a:buSzPts val="1800"/>
            </a:pP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Проблематика та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перспективи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Складність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обробки великих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обсягів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даних.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Чутливість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до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перешкод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і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багатопроменевого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поширення сигналів.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Перспектива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інтеграції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з платформами </a:t>
            </a:r>
            <a:r>
              <a:rPr lang="en-US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AR/VR 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для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створення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ru-RU" sz="15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тривимірних</a:t>
            </a:r>
            <a:r>
              <a:rPr lang="ru-RU" sz="15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моделей простору.</a:t>
            </a:r>
          </a:p>
          <a:p>
            <a:pPr eaLnBrk="0" fontAlgn="base" hangingPunct="0">
              <a:lnSpc>
                <a:spcPct val="105000"/>
              </a:lnSpc>
              <a:spcBef>
                <a:spcPts val="1500"/>
              </a:spcBef>
              <a:buClr>
                <a:schemeClr val="dk1"/>
              </a:buClr>
              <a:buSzPts val="1800"/>
            </a:pP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Результати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досліджень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у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цій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галузі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спрямовані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на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вдосконалення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алгоритмів обробки сигналів,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підвищення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точності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сканування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та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забезпечення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універсальності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1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рішень</a:t>
            </a:r>
            <a:r>
              <a:rPr lang="ru-RU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ru-UA" sz="15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08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Огляд</a:t>
            </a:r>
            <a:r>
              <a:rPr lang="ru-RU" sz="3200" dirty="0"/>
              <a:t> й </a:t>
            </a:r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літературних</a:t>
            </a:r>
            <a:r>
              <a:rPr lang="ru-RU" sz="3200" dirty="0"/>
              <a:t>, </a:t>
            </a:r>
            <a:r>
              <a:rPr lang="ru-RU" sz="3200" dirty="0" err="1"/>
              <a:t>наукових</a:t>
            </a:r>
            <a:r>
              <a:rPr lang="ru-RU" sz="3200" dirty="0"/>
              <a:t> </a:t>
            </a:r>
            <a:r>
              <a:rPr lang="ru-RU" sz="3200" dirty="0" err="1"/>
              <a:t>джерел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4</a:t>
            </a:fld>
            <a:endParaRPr lang="uk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4D109A3-67BC-4EE6-B631-152372FC8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979006"/>
            <a:ext cx="8710008" cy="318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UA" altLang="ru-UA" sz="1500" dirty="0"/>
              <a:t>Для </a:t>
            </a:r>
            <a:r>
              <a:rPr lang="ru-UA" altLang="ru-UA" sz="1500" dirty="0" err="1"/>
              <a:t>дослідження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було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опрацьовано</a:t>
            </a:r>
            <a:r>
              <a:rPr lang="ru-UA" altLang="ru-UA" sz="1500" dirty="0"/>
              <a:t> </a:t>
            </a:r>
            <a:r>
              <a:rPr lang="ru-UA" altLang="ru-UA" sz="1500" dirty="0" err="1"/>
              <a:t>сучасні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наукові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публікації</a:t>
            </a:r>
            <a:r>
              <a:rPr lang="ru-UA" altLang="ru-UA" sz="1500" dirty="0"/>
              <a:t>, </a:t>
            </a:r>
            <a:r>
              <a:rPr lang="ru-UA" altLang="ru-UA" sz="1500" dirty="0" err="1"/>
              <a:t>технічні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звіти</a:t>
            </a:r>
            <a:r>
              <a:rPr lang="ru-UA" altLang="ru-UA" sz="1500" dirty="0"/>
              <a:t> та огляди у </a:t>
            </a:r>
            <a:r>
              <a:rPr lang="ru-UA" altLang="ru-UA" sz="1500" dirty="0" err="1"/>
              <a:t>провідних</a:t>
            </a:r>
            <a:r>
              <a:rPr lang="ru-UA" altLang="ru-UA" sz="1500" dirty="0"/>
              <a:t> базах даних, таких як IEEE, arXiv, Nature.</a:t>
            </a:r>
          </a:p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UA" altLang="ru-UA" sz="1500" dirty="0" err="1"/>
              <a:t>Особливу</a:t>
            </a:r>
            <a:r>
              <a:rPr lang="ru-UA" altLang="ru-UA" sz="1500" dirty="0"/>
              <a:t> </a:t>
            </a:r>
            <a:r>
              <a:rPr lang="ru-UA" altLang="ru-UA" sz="1500" dirty="0" err="1"/>
              <a:t>увагу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було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приділено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джерелам</a:t>
            </a:r>
            <a:r>
              <a:rPr lang="ru-UA" altLang="ru-UA" sz="1500" dirty="0"/>
              <a:t>, що </a:t>
            </a:r>
            <a:r>
              <a:rPr lang="ru-UA" altLang="ru-UA" sz="1500" dirty="0" err="1"/>
              <a:t>висвітлюють</a:t>
            </a:r>
            <a:r>
              <a:rPr lang="ru-UA" altLang="ru-UA" sz="1500" dirty="0"/>
              <a:t> алгоритми аналізу Wi-Fi сигналів, </a:t>
            </a:r>
            <a:r>
              <a:rPr lang="ru-UA" altLang="ru-UA" sz="1500" dirty="0" err="1"/>
              <a:t>зокрема</a:t>
            </a:r>
            <a:r>
              <a:rPr lang="ru-UA" altLang="ru-UA" sz="1500" dirty="0"/>
              <a:t> RSSI, TOF, AoA, та </a:t>
            </a:r>
            <a:r>
              <a:rPr lang="ru-UA" altLang="ru-UA" sz="1500" dirty="0" err="1"/>
              <a:t>їхнє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застосування</a:t>
            </a:r>
            <a:r>
              <a:rPr lang="ru-UA" altLang="ru-UA" sz="1500" dirty="0"/>
              <a:t> для побудови </a:t>
            </a:r>
            <a:r>
              <a:rPr lang="ru-UA" altLang="ru-UA" sz="1500" dirty="0" err="1"/>
              <a:t>тривимірних</a:t>
            </a:r>
            <a:r>
              <a:rPr lang="ru-UA" altLang="ru-UA" sz="1500" dirty="0"/>
              <a:t> моделей.</a:t>
            </a:r>
          </a:p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UA" altLang="ru-UA" sz="1500" dirty="0"/>
              <a:t>Ключові </a:t>
            </a:r>
            <a:r>
              <a:rPr lang="ru-UA" altLang="ru-UA" sz="1500" dirty="0" err="1"/>
              <a:t>джерела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дослідження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включають</a:t>
            </a:r>
            <a:r>
              <a:rPr lang="ru-UA" altLang="ru-UA" sz="1500" dirty="0"/>
              <a:t> </a:t>
            </a:r>
            <a:r>
              <a:rPr lang="ru-UA" altLang="ru-UA" sz="1500" dirty="0" err="1"/>
              <a:t>статті</a:t>
            </a:r>
            <a:r>
              <a:rPr lang="ru-UA" altLang="ru-UA" sz="1500" dirty="0"/>
              <a:t>, що </a:t>
            </a:r>
            <a:r>
              <a:rPr lang="ru-UA" altLang="ru-UA" sz="1500" dirty="0" err="1"/>
              <a:t>описують</a:t>
            </a:r>
            <a:r>
              <a:rPr lang="ru-UA" altLang="ru-UA" sz="1500" dirty="0"/>
              <a:t>:</a:t>
            </a:r>
          </a:p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RU" altLang="ru-UA" sz="1500" dirty="0"/>
              <a:t> </a:t>
            </a:r>
            <a:r>
              <a:rPr lang="ru-UA" altLang="ru-UA" sz="1500" dirty="0" err="1"/>
              <a:t>Використання</a:t>
            </a:r>
            <a:r>
              <a:rPr lang="ru-UA" altLang="ru-UA" sz="1500" dirty="0"/>
              <a:t> Wi-Fi сигналів для </a:t>
            </a:r>
            <a:r>
              <a:rPr lang="ru-UA" altLang="ru-UA" sz="1500" dirty="0" err="1"/>
              <a:t>реконструкції</a:t>
            </a:r>
            <a:r>
              <a:rPr lang="ru-UA" altLang="ru-UA" sz="1500" dirty="0"/>
              <a:t> 3D-поз </a:t>
            </a:r>
            <a:r>
              <a:rPr lang="ru-UA" altLang="ru-UA" sz="1500" dirty="0" err="1"/>
              <a:t>людини</a:t>
            </a:r>
            <a:r>
              <a:rPr lang="ru-UA" altLang="ru-UA" sz="1500" dirty="0"/>
              <a:t>.</a:t>
            </a:r>
          </a:p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RU" altLang="ru-UA" sz="1500" dirty="0"/>
              <a:t> </a:t>
            </a:r>
            <a:r>
              <a:rPr lang="ru-UA" altLang="ru-UA" sz="1500" dirty="0" err="1"/>
              <a:t>Технології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багатоканальної</a:t>
            </a:r>
            <a:r>
              <a:rPr lang="ru-UA" altLang="ru-UA" sz="1500" dirty="0"/>
              <a:t> обробки сигналів (MIMO) для </a:t>
            </a:r>
            <a:r>
              <a:rPr lang="ru-UA" altLang="ru-UA" sz="1500" dirty="0" err="1"/>
              <a:t>підвищення</a:t>
            </a:r>
            <a:r>
              <a:rPr lang="ru-UA" altLang="ru-UA" sz="1500" dirty="0"/>
              <a:t> точності.</a:t>
            </a:r>
          </a:p>
          <a:p>
            <a:pPr marL="0" indent="0" defTabSz="914400" eaLnBrk="0" fontAlgn="base" latinLnBrk="0" hangingPunct="0">
              <a:lnSpc>
                <a:spcPct val="105000"/>
              </a:lnSpc>
              <a:spcBef>
                <a:spcPts val="1500"/>
              </a:spcBef>
              <a:buNone/>
              <a:tabLst/>
            </a:pPr>
            <a:r>
              <a:rPr lang="ru-UA" altLang="ru-UA" sz="1500" dirty="0" err="1"/>
              <a:t>Аналіз</a:t>
            </a:r>
            <a:r>
              <a:rPr lang="ru-UA" altLang="ru-UA" sz="1500" dirty="0"/>
              <a:t> </a:t>
            </a:r>
            <a:r>
              <a:rPr lang="ru-UA" altLang="ru-UA" sz="1500" dirty="0" err="1"/>
              <a:t>літератури</a:t>
            </a:r>
            <a:r>
              <a:rPr lang="ru-UA" altLang="ru-UA" sz="1500" dirty="0"/>
              <a:t> показав,</a:t>
            </a:r>
            <a:r>
              <a:rPr lang="ru-RU" altLang="ru-UA" sz="1500" dirty="0"/>
              <a:t> </a:t>
            </a:r>
            <a:r>
              <a:rPr lang="ru-UA" altLang="ru-UA" sz="1500" dirty="0" err="1"/>
              <a:t>сучасні</a:t>
            </a:r>
            <a:r>
              <a:rPr lang="ru-UA" altLang="ru-UA" sz="1500" dirty="0"/>
              <a:t> </a:t>
            </a:r>
            <a:r>
              <a:rPr lang="ru-UA" altLang="ru-UA" sz="1500" dirty="0" err="1"/>
              <a:t>технології</a:t>
            </a:r>
            <a:r>
              <a:rPr lang="ru-UA" altLang="ru-UA" sz="1500" dirty="0"/>
              <a:t> </a:t>
            </a:r>
            <a:r>
              <a:rPr lang="ru-RU" altLang="ru-UA" sz="1500" dirty="0"/>
              <a:t>та </a:t>
            </a:r>
            <a:r>
              <a:rPr lang="ru-RU" altLang="ru-UA" sz="1500" dirty="0" err="1"/>
              <a:t>мето</a:t>
            </a:r>
            <a:r>
              <a:rPr lang="uk-UA" altLang="ru-UA" sz="1500" dirty="0" err="1"/>
              <a:t>ди</a:t>
            </a:r>
            <a:r>
              <a:rPr lang="uk-UA" altLang="ru-UA" sz="1500" dirty="0"/>
              <a:t> </a:t>
            </a:r>
            <a:r>
              <a:rPr lang="ru-UA" altLang="ru-UA" sz="1500" dirty="0" err="1"/>
              <a:t>адаптивність</a:t>
            </a:r>
            <a:r>
              <a:rPr lang="ru-UA" altLang="ru-UA" sz="1500" dirty="0"/>
              <a:t> до середовища</a:t>
            </a:r>
            <a:r>
              <a:rPr lang="uk-UA" altLang="ru-UA" sz="1500" dirty="0"/>
              <a:t>.</a:t>
            </a:r>
            <a:endParaRPr lang="ru-UA" altLang="ru-UA" sz="1500" dirty="0"/>
          </a:p>
        </p:txBody>
      </p:sp>
    </p:spTree>
    <p:extLst>
      <p:ext uri="{BB962C8B-B14F-4D97-AF65-F5344CB8AC3E}">
        <p14:creationId xmlns:p14="http://schemas.microsoft.com/office/powerpoint/2010/main" val="384152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02223"/>
            <a:ext cx="8520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59423"/>
            <a:ext cx="8520600" cy="3107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Кваліфікаційної</a:t>
            </a:r>
            <a:r>
              <a:rPr lang="ru-RU" dirty="0"/>
              <a:t> роботи:  </a:t>
            </a:r>
            <a:r>
              <a:rPr lang="ru-RU" dirty="0" err="1"/>
              <a:t>Аналіз</a:t>
            </a:r>
            <a:r>
              <a:rPr lang="ru-RU" dirty="0"/>
              <a:t> </a:t>
            </a:r>
            <a:r>
              <a:rPr lang="ru-RU" dirty="0" err="1"/>
              <a:t>сучасних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 </a:t>
            </a:r>
            <a:r>
              <a:rPr lang="ru-RU" dirty="0" err="1"/>
              <a:t>сканування</a:t>
            </a:r>
            <a:r>
              <a:rPr lang="ru-RU" dirty="0"/>
              <a:t> середовища та </a:t>
            </a:r>
            <a:r>
              <a:rPr lang="ru-RU" dirty="0" err="1"/>
              <a:t>оцінка</a:t>
            </a:r>
            <a:r>
              <a:rPr lang="ru-RU" dirty="0"/>
              <a:t> </a:t>
            </a:r>
            <a:r>
              <a:rPr lang="ru-RU" dirty="0" err="1"/>
              <a:t>їхніх</a:t>
            </a:r>
            <a:r>
              <a:rPr lang="ru-RU" dirty="0"/>
              <a:t> </a:t>
            </a:r>
            <a:r>
              <a:rPr lang="ru-RU" dirty="0" err="1"/>
              <a:t>обмежень</a:t>
            </a:r>
            <a:r>
              <a:rPr lang="ru-RU" dirty="0"/>
              <a:t>. </a:t>
            </a:r>
            <a:r>
              <a:rPr lang="ru-RU" dirty="0" err="1"/>
              <a:t>Розробка</a:t>
            </a:r>
            <a:r>
              <a:rPr lang="ru-RU" dirty="0"/>
              <a:t> пристрою для </a:t>
            </a:r>
            <a:r>
              <a:rPr lang="ru-RU" dirty="0" err="1"/>
              <a:t>збору</a:t>
            </a:r>
            <a:r>
              <a:rPr lang="ru-RU" dirty="0"/>
              <a:t> </a:t>
            </a:r>
            <a:r>
              <a:rPr lang="en-US" dirty="0"/>
              <a:t>Wi-Fi </a:t>
            </a:r>
            <a:r>
              <a:rPr lang="ru-RU" dirty="0" err="1"/>
              <a:t>сигналів.Тестування</a:t>
            </a:r>
            <a:r>
              <a:rPr lang="ru-RU" dirty="0"/>
              <a:t> алгоритмів машинного навчання для </a:t>
            </a:r>
            <a:r>
              <a:rPr lang="ru-RU" dirty="0" err="1"/>
              <a:t>просторового</a:t>
            </a:r>
            <a:r>
              <a:rPr lang="ru-RU" dirty="0"/>
              <a:t> </a:t>
            </a:r>
            <a:r>
              <a:rPr lang="ru-RU" dirty="0" err="1"/>
              <a:t>сканування</a:t>
            </a:r>
            <a:r>
              <a:rPr lang="ru-RU" dirty="0"/>
              <a:t>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 err="1"/>
              <a:t>Вибрані</a:t>
            </a:r>
            <a:r>
              <a:rPr lang="ru-RU" dirty="0"/>
              <a:t> </a:t>
            </a:r>
            <a:r>
              <a:rPr lang="ru-RU" dirty="0" err="1"/>
              <a:t>програмні</a:t>
            </a:r>
            <a:r>
              <a:rPr lang="ru-RU" dirty="0"/>
              <a:t> </a:t>
            </a:r>
            <a:r>
              <a:rPr lang="ru-RU" dirty="0" err="1"/>
              <a:t>засоби</a:t>
            </a:r>
            <a:r>
              <a:rPr lang="ru-RU" dirty="0"/>
              <a:t>: Arduino Studio та </a:t>
            </a:r>
            <a:r>
              <a:rPr lang="ru-RU" dirty="0" err="1"/>
              <a:t>мова</a:t>
            </a:r>
            <a:r>
              <a:rPr lang="ru-RU" dirty="0"/>
              <a:t> </a:t>
            </a:r>
            <a:r>
              <a:rPr lang="ru-RU" dirty="0" err="1"/>
              <a:t>програмування</a:t>
            </a:r>
            <a:r>
              <a:rPr lang="ru-RU" dirty="0"/>
              <a:t> С++ для </a:t>
            </a:r>
            <a:r>
              <a:rPr lang="ru-RU" dirty="0" err="1"/>
              <a:t>програмування</a:t>
            </a:r>
            <a:r>
              <a:rPr lang="ru-RU" dirty="0"/>
              <a:t> пристрою. Python для реалізації алгоритмів машинного навчання. Бібліотеки TensorFlow та Keras для </a:t>
            </a:r>
            <a:r>
              <a:rPr lang="ru-RU" dirty="0" err="1"/>
              <a:t>створення</a:t>
            </a:r>
            <a:r>
              <a:rPr lang="ru-RU" dirty="0"/>
              <a:t> моделей. </a:t>
            </a:r>
            <a:r>
              <a:rPr lang="en-US" dirty="0"/>
              <a:t>Meta quest 3</a:t>
            </a:r>
            <a:r>
              <a:rPr lang="uk-UA" dirty="0"/>
              <a:t>,</a:t>
            </a:r>
            <a:r>
              <a:rPr lang="en-US" dirty="0"/>
              <a:t> </a:t>
            </a:r>
            <a:r>
              <a:rPr lang="uk-UA" dirty="0"/>
              <a:t>додаток </a:t>
            </a:r>
            <a:r>
              <a:rPr lang="en-US" dirty="0"/>
              <a:t>Room Scan Exporter</a:t>
            </a:r>
            <a:r>
              <a:rPr lang="uk-UA" dirty="0"/>
              <a:t> та </a:t>
            </a:r>
            <a:r>
              <a:rPr lang="en-US" dirty="0"/>
              <a:t>Blander </a:t>
            </a:r>
            <a:r>
              <a:rPr lang="uk-UA" dirty="0"/>
              <a:t>для </a:t>
            </a:r>
            <a:r>
              <a:rPr lang="uk-UA" dirty="0" err="1"/>
              <a:t>сбору</a:t>
            </a:r>
            <a:r>
              <a:rPr lang="uk-UA" dirty="0"/>
              <a:t> </a:t>
            </a:r>
            <a:r>
              <a:rPr lang="uk-UA" dirty="0" err="1"/>
              <a:t>данних</a:t>
            </a:r>
            <a:r>
              <a:rPr lang="uk-UA" dirty="0"/>
              <a:t> для навчання моделей.</a:t>
            </a:r>
            <a:endParaRPr lang="ru-RU" dirty="0"/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 err="1"/>
              <a:t>Вхідні</a:t>
            </a:r>
            <a:r>
              <a:rPr lang="ru-RU" dirty="0"/>
              <a:t> дані: </a:t>
            </a:r>
            <a:r>
              <a:rPr lang="ru-RU" dirty="0" err="1"/>
              <a:t>Методи</a:t>
            </a:r>
            <a:r>
              <a:rPr lang="ru-RU" dirty="0"/>
              <a:t> аналізу Wi-Fi сигналів, алгоритми машинного навчання, середовище </a:t>
            </a:r>
            <a:r>
              <a:rPr lang="ru-RU" dirty="0" err="1"/>
              <a:t>розробки</a:t>
            </a:r>
            <a:r>
              <a:rPr lang="ru-RU" dirty="0"/>
              <a:t>, </a:t>
            </a:r>
            <a:r>
              <a:rPr lang="ru-RU" dirty="0" err="1"/>
              <a:t>комп'ютер</a:t>
            </a:r>
            <a:r>
              <a:rPr lang="ru-RU" dirty="0"/>
              <a:t> з </a:t>
            </a:r>
            <a:r>
              <a:rPr lang="ru-RU" dirty="0" err="1"/>
              <a:t>достатньою</a:t>
            </a:r>
            <a:r>
              <a:rPr lang="ru-RU" dirty="0"/>
              <a:t> </a:t>
            </a:r>
            <a:r>
              <a:rPr lang="ru-RU" dirty="0" err="1"/>
              <a:t>потужністю</a:t>
            </a:r>
            <a:r>
              <a:rPr lang="ru-RU" dirty="0"/>
              <a:t> та </a:t>
            </a:r>
            <a:r>
              <a:rPr lang="ru-RU" dirty="0" err="1"/>
              <a:t>пристрої</a:t>
            </a:r>
            <a:r>
              <a:rPr lang="ru-RU" dirty="0"/>
              <a:t> для </a:t>
            </a:r>
            <a:r>
              <a:rPr lang="ru-RU" dirty="0" err="1"/>
              <a:t>збору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5</a:t>
            </a:fld>
            <a:endParaRPr lang="u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Теоретичне</a:t>
            </a:r>
            <a:r>
              <a:rPr lang="ru-RU" sz="3200" dirty="0"/>
              <a:t> </a:t>
            </a:r>
            <a:r>
              <a:rPr lang="ru-RU" sz="3200" dirty="0" err="1"/>
              <a:t>дослідження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791308"/>
            <a:ext cx="5309171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Розробка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пристрою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просторового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сканування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Пристрій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обладнаний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модулем 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ESP32 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збору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Wi-Fi 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сигналів (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RSSI, TOF, AoA).</a:t>
            </a:r>
            <a:endParaRPr lang="ru-RU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Зібрані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дані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передаються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до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мікроконтролера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Arduino, 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який обробляє їх та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передає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на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комп’ютер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подальшого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аналізу.</a:t>
            </a: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ru-RU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Прототип пристрою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забезпечує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точність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збору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Wi-Fi даних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моделювання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середовища.</a:t>
            </a:r>
            <a:endParaRPr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6</a:t>
            </a:fld>
            <a:endParaRPr lang="uk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100ECA-15D8-42DC-A684-6B85E8C6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30632" y="1349006"/>
            <a:ext cx="4149538" cy="23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Теоретичне</a:t>
            </a:r>
            <a:r>
              <a:rPr lang="ru-RU" sz="3200" dirty="0"/>
              <a:t> </a:t>
            </a:r>
            <a:r>
              <a:rPr lang="ru-RU" sz="3200" dirty="0" err="1"/>
              <a:t>дослідження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791308"/>
            <a:ext cx="5569147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Збір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даних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моделювання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навчання</a:t>
            </a:r>
          </a:p>
          <a:p>
            <a:pPr marL="0" lv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Вимірювання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сили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сигналу (RSSI) та часового проходження (TOF).</a:t>
            </a:r>
          </a:p>
          <a:p>
            <a:pPr marL="0" lv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Таблиця із координатами,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значеннями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RSSI, та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часовими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позначками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0" lv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Побудов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 </a:t>
            </a:r>
            <a:r>
              <a:rPr lang="uk-UA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моделі кімнати для навчання </a:t>
            </a:r>
          </a:p>
          <a:p>
            <a:pPr marL="0" lv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uk-UA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Об'єднання даних з приладу та </a:t>
            </a:r>
            <a:r>
              <a:rPr lang="uk-UA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обеднання</a:t>
            </a:r>
            <a:r>
              <a:rPr lang="uk-UA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их</a:t>
            </a:r>
            <a:r>
              <a:rPr lang="uk-UA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</a:t>
            </a:r>
            <a:r>
              <a:rPr lang="uk-UA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воксельною</a:t>
            </a:r>
            <a:r>
              <a:rPr lang="uk-UA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картою кімнати</a:t>
            </a:r>
            <a:endParaRPr lang="ru-RU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7</a:t>
            </a:fld>
            <a:endParaRPr lang="uk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FDD3E-9F2B-45AD-8700-AABFD8B7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11" y="2223626"/>
            <a:ext cx="3153047" cy="21285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68E7E3-91E0-41B2-B2B4-B81B093D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135" y="493125"/>
            <a:ext cx="2752165" cy="15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1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Теоретичне</a:t>
            </a:r>
            <a:r>
              <a:rPr lang="ru-RU" sz="3200" dirty="0"/>
              <a:t> </a:t>
            </a:r>
            <a:r>
              <a:rPr lang="ru-RU" sz="3200" dirty="0" err="1"/>
              <a:t>дослідження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746545"/>
            <a:ext cx="8709458" cy="1993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Використовується 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TensorFlow/Keras 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створення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нейронної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мережі.</a:t>
            </a: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Завантаження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моделі для аналізу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нових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груп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даних.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Результати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використовуються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створення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D-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моделі простору (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воксельна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карта).</a:t>
            </a: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Візуалізація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PyVista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для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інтерактивного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відображення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3D-сцени.</a:t>
            </a: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Результати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прогнозів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оновлюють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шари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воксельної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карти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що дозволяє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побудувати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реалістичну</a:t>
            </a:r>
            <a:r>
              <a:rPr lang="ru-RU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3D-сцену.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8</a:t>
            </a:fld>
            <a:endParaRPr lang="uk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15622B-AC24-40BD-98BF-E450C736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11" y="2241769"/>
            <a:ext cx="3817747" cy="231058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D473A6-186F-4833-A4B2-F0ACE47B2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571750"/>
            <a:ext cx="4370790" cy="16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63769"/>
            <a:ext cx="8520600" cy="5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sz="3200" dirty="0" err="1"/>
              <a:t>Результати</a:t>
            </a:r>
            <a:r>
              <a:rPr lang="ru-RU" sz="3200" dirty="0"/>
              <a:t> </a:t>
            </a:r>
            <a:r>
              <a:rPr lang="ru-RU" sz="3200" dirty="0" err="1"/>
              <a:t>експерименту</a:t>
            </a:r>
            <a:r>
              <a:rPr lang="ru-RU" sz="3200" dirty="0"/>
              <a:t> 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746545"/>
            <a:ext cx="8709458" cy="3448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Підсумкові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метрики моделі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Середній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IoU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= 0,</a:t>
            </a:r>
            <a:r>
              <a:rPr lang="uk-UA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73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Середній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Dice Coefficient = 0,8</a:t>
            </a:r>
            <a:r>
              <a:rPr lang="uk-UA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Продуктивність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inference-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циклу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Повний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прохід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34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груп</a:t>
            </a:r>
            <a:r>
              <a:rPr lang="uk-UA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и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→ ≈ 9,2 с</a:t>
            </a: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Затримка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«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RSSI → WebSocket» ≤ 450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мс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Ресурсне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споживання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RAM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скрипта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use.py ≈ 620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МБ</a:t>
            </a: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Завантаження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GPU (RTX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0) ≤ 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5 %</a:t>
            </a:r>
            <a:endParaRPr lang="ru-RU" sz="14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Візуальний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результат: 3</a:t>
            </a:r>
            <a:r>
              <a:rPr lang="en-US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D-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карта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заповнених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вокселів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демонструє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співпадіння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зі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структурою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кімнати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точністю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понад</a:t>
            </a:r>
            <a:r>
              <a:rPr lang="ru-RU" sz="14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0,7 </a:t>
            </a:r>
            <a:r>
              <a:rPr lang="en-US" sz="14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IoU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9</a:t>
            </a:fld>
            <a:endParaRPr lang="uk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2F10F3-2CB8-4506-BCC5-F114E667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02" y="791308"/>
            <a:ext cx="4376306" cy="22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7270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869</Words>
  <Application>Microsoft Office PowerPoint</Application>
  <PresentationFormat>Экран 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Times New Roman</vt:lpstr>
      <vt:lpstr>Economica</vt:lpstr>
      <vt:lpstr>Open Sans</vt:lpstr>
      <vt:lpstr>Arial</vt:lpstr>
      <vt:lpstr>Luxe</vt:lpstr>
      <vt:lpstr>Дослідження методів просторового сканування навколишнього середовища з використанням Wi-Fi сигналів та алгоритмів машинного навчання</vt:lpstr>
      <vt:lpstr>Аналіз предметої галузі</vt:lpstr>
      <vt:lpstr>Аналіз предметої галузі</vt:lpstr>
      <vt:lpstr>Огляд й аналіз літературних, наукових джерел</vt:lpstr>
      <vt:lpstr>Постановка задачі</vt:lpstr>
      <vt:lpstr>Теоретичне дослідження</vt:lpstr>
      <vt:lpstr>Теоретичне дослідження</vt:lpstr>
      <vt:lpstr>Теоретичне дослідження</vt:lpstr>
      <vt:lpstr>Результати експерименту </vt:lpstr>
      <vt:lpstr>Публікація результатів </vt:lpstr>
      <vt:lpstr>Аналіз отриманих результатів </vt:lpstr>
      <vt:lpstr>Підсумки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</dc:title>
  <dc:creator>Nikita</dc:creator>
  <cp:lastModifiedBy>Никита Нос</cp:lastModifiedBy>
  <cp:revision>9</cp:revision>
  <dcterms:modified xsi:type="dcterms:W3CDTF">2025-06-10T11:16:36Z</dcterms:modified>
</cp:coreProperties>
</file>